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85" r:id="rId3"/>
    <p:sldId id="264" r:id="rId4"/>
    <p:sldId id="283" r:id="rId5"/>
    <p:sldId id="265" r:id="rId6"/>
    <p:sldId id="269" r:id="rId7"/>
    <p:sldId id="266" r:id="rId8"/>
    <p:sldId id="267" r:id="rId9"/>
    <p:sldId id="268" r:id="rId10"/>
    <p:sldId id="279" r:id="rId11"/>
    <p:sldId id="280" r:id="rId12"/>
    <p:sldId id="274" r:id="rId13"/>
    <p:sldId id="276" r:id="rId14"/>
    <p:sldId id="278" r:id="rId15"/>
    <p:sldId id="275" r:id="rId16"/>
    <p:sldId id="277" r:id="rId17"/>
    <p:sldId id="261" r:id="rId18"/>
    <p:sldId id="260" r:id="rId19"/>
    <p:sldId id="256" r:id="rId20"/>
    <p:sldId id="270" r:id="rId21"/>
    <p:sldId id="271" r:id="rId22"/>
    <p:sldId id="273" r:id="rId23"/>
    <p:sldId id="284" r:id="rId24"/>
    <p:sldId id="282" r:id="rId25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092"/>
    <a:srgbClr val="339933"/>
    <a:srgbClr val="339966"/>
    <a:srgbClr val="0066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1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816D1-8C1B-4C44-B41C-764574B2241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9C7E9-A5E9-4D2B-A14A-B932F2FF5F2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C0945-4699-4A71-8F5A-1B087D8751C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E2CC-925C-43E8-BF28-83DD5D49114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DB1A-C831-44CF-9CFD-3D4C0D5632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ECA5-7718-4738-AE13-7465C29162B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F3FB-88FA-4D52-AA91-7872568116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C98B2-D81A-4706-ABEE-2A87E5E5D7B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B36A-7C26-4FC6-A9CF-DC40C064E25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24B41-4B51-4436-8406-4772838409B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DBC9-7783-44B5-A80C-782EEB9A5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1F2B8-58C0-4A5D-AA66-166EE55F6DB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hyperlink" Target="https://www.google.it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s://www.google.com/intl/it/drive/start/index.html?authuser=0" TargetMode="Externa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1.jpe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5.jpeg"/><Relationship Id="rId7" Type="http://schemas.openxmlformats.org/officeDocument/2006/relationships/image" Target="../media/image2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11.jpe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1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39.png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40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1.jpeg"/><Relationship Id="rId7" Type="http://schemas.openxmlformats.org/officeDocument/2006/relationships/image" Target="../media/image4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hyperlink" Target="https://www.dropbox.com/" TargetMode="Externa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bunner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825076"/>
          </a:xfrm>
          <a:prstGeom prst="rect">
            <a:avLst/>
          </a:prstGeom>
        </p:spPr>
      </p:pic>
      <p:sp>
        <p:nvSpPr>
          <p:cNvPr id="18" name="Titolo 17"/>
          <p:cNvSpPr>
            <a:spLocks noGrp="1"/>
          </p:cNvSpPr>
          <p:nvPr>
            <p:ph type="title"/>
          </p:nvPr>
        </p:nvSpPr>
        <p:spPr>
          <a:xfrm>
            <a:off x="323528" y="1916832"/>
            <a:ext cx="3312368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it-IT" b="1" dirty="0" smtClean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Formazione</a:t>
            </a:r>
            <a:endParaRPr lang="it-IT" b="1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" name="Immagine 19" descr="GenerazioneWe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492896"/>
            <a:ext cx="7115876" cy="3240360"/>
          </a:xfrm>
          <a:prstGeom prst="rect">
            <a:avLst/>
          </a:prstGeom>
        </p:spPr>
      </p:pic>
      <p:sp>
        <p:nvSpPr>
          <p:cNvPr id="21" name="Titolo 17"/>
          <p:cNvSpPr txBox="1">
            <a:spLocks/>
          </p:cNvSpPr>
          <p:nvPr/>
        </p:nvSpPr>
        <p:spPr>
          <a:xfrm>
            <a:off x="4407296" y="5373216"/>
            <a:ext cx="4773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1200" cap="none" spc="0" normalizeH="0" baseline="0" noProof="0" dirty="0" smtClean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UST Varese e Como</a:t>
            </a:r>
            <a:endParaRPr kumimoji="0" lang="it-IT" sz="4400" b="1" i="0" u="none" strike="noStrike" kern="1200" cap="none" spc="0" normalizeH="0" baseline="0" noProof="0" dirty="0">
              <a:ln w="1143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6732240" y="6237312"/>
            <a:ext cx="2160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a.s.</a:t>
            </a:r>
            <a:r>
              <a:rPr lang="it-IT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2012-2013</a:t>
            </a:r>
            <a:endParaRPr lang="it-IT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1687" y="3883868"/>
            <a:ext cx="3082313" cy="1849388"/>
          </a:xfrm>
          <a:prstGeom prst="rect">
            <a:avLst/>
          </a:prstGeom>
          <a:noFill/>
        </p:spPr>
      </p:pic>
      <p:pic>
        <p:nvPicPr>
          <p:cNvPr id="7" name="Picture 2" descr="https://encrypted-tbn0.gstatic.com/images?q=tbn:ANd9GcRikyh2EwSjOoJIMKB9IvalpW_UTOQjaVf69J6JtXg4uMXDF-8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988840"/>
            <a:ext cx="3816424" cy="2157111"/>
          </a:xfrm>
          <a:prstGeom prst="rect">
            <a:avLst/>
          </a:prstGeom>
          <a:noFill/>
        </p:spPr>
      </p:pic>
      <p:pic>
        <p:nvPicPr>
          <p:cNvPr id="8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4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339752" y="58272"/>
            <a:ext cx="5817840" cy="720080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Ambienti di condivisione</a:t>
            </a:r>
            <a:br>
              <a:rPr kumimoji="0" lang="it-IT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</a:b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pic>
        <p:nvPicPr>
          <p:cNvPr id="10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1" name="Rettangolo 10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3796" name="Picture 4" descr="https://encrypted-tbn0.gstatic.com/images?q=tbn:ANd9GcQTr8EgWqv_4Q1S3JtZ4mC3t8VUZra2eQZQVjjkWH6AFjUEYfrRw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737197"/>
            <a:ext cx="2381250" cy="1924051"/>
          </a:xfrm>
          <a:prstGeom prst="rect">
            <a:avLst/>
          </a:prstGeom>
          <a:noFill/>
        </p:spPr>
      </p:pic>
      <p:pic>
        <p:nvPicPr>
          <p:cNvPr id="33798" name="Picture 6" descr="https://encrypted-tbn1.gstatic.com/images?q=tbn:ANd9GcTooFxW5Cunx8A6V9WgjVA6HNwef29F8XgF3u3zPYKwJIyeK3aqWw"/>
          <p:cNvPicPr>
            <a:picLocks noChangeAspect="1" noChangeArrowheads="1"/>
          </p:cNvPicPr>
          <p:nvPr/>
        </p:nvPicPr>
        <p:blipFill>
          <a:blip r:embed="rId7" cstate="print"/>
          <a:srcRect t="31500" b="32501"/>
          <a:stretch>
            <a:fillRect/>
          </a:stretch>
        </p:blipFill>
        <p:spPr bwMode="auto">
          <a:xfrm>
            <a:off x="3059832" y="6093296"/>
            <a:ext cx="2857500" cy="576064"/>
          </a:xfrm>
          <a:prstGeom prst="rect">
            <a:avLst/>
          </a:prstGeom>
          <a:noFill/>
        </p:spPr>
      </p:pic>
      <p:sp>
        <p:nvSpPr>
          <p:cNvPr id="15" name="Rettangolo 14"/>
          <p:cNvSpPr/>
          <p:nvPr/>
        </p:nvSpPr>
        <p:spPr>
          <a:xfrm>
            <a:off x="2483768" y="6582544"/>
            <a:ext cx="374441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9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SkyDrive</a:t>
            </a:r>
            <a:r>
              <a:rPr lang="it-IT" sz="9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– </a:t>
            </a:r>
            <a:r>
              <a:rPr lang="it-IT" sz="9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DropBox</a:t>
            </a:r>
            <a:r>
              <a:rPr lang="it-IT" sz="9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– Google Drive – </a:t>
            </a:r>
            <a:r>
              <a:rPr lang="it-IT" sz="9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iCloud</a:t>
            </a:r>
            <a:r>
              <a:rPr lang="it-IT" sz="9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- Box</a:t>
            </a:r>
            <a:endParaRPr lang="it-IT" sz="9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13" name="Immagine 12" descr="GW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4762500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3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pic>
        <p:nvPicPr>
          <p:cNvPr id="4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5" name="Connettore 1 4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5436096" y="1916832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Pochi secondi per una filosofia di base:</a:t>
            </a:r>
            <a:endParaRPr lang="it-IT" dirty="0" smtClean="0">
              <a:hlinkClick r:id="rId5"/>
            </a:endParaRPr>
          </a:p>
          <a:p>
            <a:r>
              <a:rPr lang="it-IT" dirty="0" smtClean="0">
                <a:hlinkClick r:id="rId5"/>
              </a:rPr>
              <a:t>https://www.google.com/intl/it/drive/start/index.html?authuser=0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6866" name="AutoShape 2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6868" name="AutoShape 4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6870" name="AutoShape 6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6872" name="Picture 8" descr="https://encrypted-tbn2.gstatic.com/images?q=tbn:ANd9GcRD3-sh0-jfBzQN1BUpkwYuFfE3IIdFx8rRGMbTPQ75IEkcw3l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284984"/>
            <a:ext cx="4479699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4" name="Rettangolo 13"/>
          <p:cNvSpPr/>
          <p:nvPr/>
        </p:nvSpPr>
        <p:spPr>
          <a:xfrm>
            <a:off x="251520" y="6237312"/>
            <a:ext cx="59012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smtClean="0">
                <a:solidFill>
                  <a:schemeClr val="accent1">
                    <a:lumMod val="75000"/>
                  </a:schemeClr>
                </a:solidFill>
                <a:hlinkClick r:id="rId7"/>
              </a:rPr>
              <a:t>https://www.google.it/</a:t>
            </a:r>
            <a:r>
              <a:rPr lang="it-IT" sz="12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it-IT" sz="1200" i="1" dirty="0" err="1" smtClean="0">
                <a:solidFill>
                  <a:schemeClr val="accent1">
                    <a:lumMod val="75000"/>
                  </a:schemeClr>
                </a:solidFill>
              </a:rPr>
              <a:t>Sign</a:t>
            </a:r>
            <a:r>
              <a:rPr lang="it-IT" sz="1200" i="1" dirty="0" smtClean="0">
                <a:solidFill>
                  <a:schemeClr val="accent1">
                    <a:lumMod val="75000"/>
                  </a:schemeClr>
                </a:solidFill>
              </a:rPr>
              <a:t> In     </a:t>
            </a:r>
            <a:r>
              <a:rPr lang="it-IT" sz="1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Drive </a:t>
            </a:r>
            <a:r>
              <a:rPr lang="it-IT" sz="1200" dirty="0" smtClean="0">
                <a:solidFill>
                  <a:schemeClr val="accent1">
                    <a:lumMod val="75000"/>
                  </a:schemeClr>
                </a:solidFill>
              </a:rPr>
              <a:t>oppure </a:t>
            </a:r>
            <a:r>
              <a:rPr lang="it-IT" sz="1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Documenti </a:t>
            </a:r>
            <a:r>
              <a:rPr lang="it-IT" sz="1200" dirty="0" smtClean="0">
                <a:solidFill>
                  <a:schemeClr val="accent1">
                    <a:lumMod val="75000"/>
                  </a:schemeClr>
                </a:solidFill>
              </a:rPr>
              <a:t>(da Altro e Altro ancora)</a:t>
            </a:r>
            <a:endParaRPr lang="it-IT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" name="Immagine 14" descr="GW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2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4" name="AutoShape 10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8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28" name="Connettore 1 27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132856"/>
            <a:ext cx="1777569" cy="8640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CasellaDiTesto 19"/>
          <p:cNvSpPr txBox="1"/>
          <p:nvPr/>
        </p:nvSpPr>
        <p:spPr>
          <a:xfrm>
            <a:off x="395536" y="3140968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Posso caricare i miei file (up </a:t>
            </a:r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load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5868144" y="2420888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Posso creare nuovi documenti 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2132856"/>
            <a:ext cx="2249214" cy="29786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6" name="CasellaDiTesto 25"/>
          <p:cNvSpPr txBox="1"/>
          <p:nvPr/>
        </p:nvSpPr>
        <p:spPr>
          <a:xfrm>
            <a:off x="251520" y="5373216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N.B. - Per tornare da un documento alla pagina dei documenti basta avvicinarsi al titolo del documento e usare la freccetta a sinistra che compare affianco ad esso </a:t>
            </a: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5229200"/>
            <a:ext cx="2149971" cy="10351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" name="Immagine 13" descr="GW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2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4" name="AutoShape 10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8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28" name="Connettore 1 27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251520" y="1628800"/>
            <a:ext cx="216024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Documenti</a:t>
            </a:r>
          </a:p>
        </p:txBody>
      </p: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348881"/>
            <a:ext cx="2952328" cy="432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1628800"/>
            <a:ext cx="5976664" cy="450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le 15"/>
          <p:cNvSpPr/>
          <p:nvPr/>
        </p:nvSpPr>
        <p:spPr>
          <a:xfrm>
            <a:off x="6804248" y="2996952"/>
            <a:ext cx="1584176" cy="648072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" name="Immagine 13" descr="GW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2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4" name="AutoShape 10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8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28" name="Connettore 1 27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51520" y="1628800"/>
            <a:ext cx="302433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Foglio di lavoro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628800"/>
            <a:ext cx="5328592" cy="510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sellaDiTesto 15"/>
          <p:cNvSpPr txBox="1"/>
          <p:nvPr/>
        </p:nvSpPr>
        <p:spPr>
          <a:xfrm>
            <a:off x="395536" y="2636912"/>
            <a:ext cx="23407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NON è Excel! Meno </a:t>
            </a:r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possibilità…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</a:p>
          <a:p>
            <a:endParaRPr lang="it-IT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Perfetto per poche funzione, raccolte dati, grafici semplici, etc.</a:t>
            </a:r>
          </a:p>
        </p:txBody>
      </p:sp>
      <p:pic>
        <p:nvPicPr>
          <p:cNvPr id="17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Immagine 10" descr="GW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2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4" name="AutoShape 10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8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28" name="Connettore 1 27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51520" y="1628800"/>
            <a:ext cx="266429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Presentazioni</a:t>
            </a: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276872"/>
            <a:ext cx="4536504" cy="256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140968"/>
            <a:ext cx="497009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1628800"/>
            <a:ext cx="5499373" cy="404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3429000"/>
            <a:ext cx="23336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3501008"/>
            <a:ext cx="15144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2708920"/>
            <a:ext cx="23145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9" name="Immagine 18" descr="GW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2874843" cy="162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44824"/>
            <a:ext cx="2448272" cy="179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4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4" name="AutoShape 10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8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28" name="Connettore 1 27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51520" y="1628800"/>
            <a:ext cx="266429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Presentazioni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5940152" y="6093296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… sempre!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852936"/>
            <a:ext cx="2664296" cy="165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18"/>
          <p:cNvSpPr txBox="1"/>
          <p:nvPr/>
        </p:nvSpPr>
        <p:spPr>
          <a:xfrm>
            <a:off x="7884368" y="3429000"/>
            <a:ext cx="576064" cy="24006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it-IT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!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501008"/>
            <a:ext cx="6657975" cy="22002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" name="Immagine 14" descr="GW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/>
          <p:cNvSpPr txBox="1"/>
          <p:nvPr/>
        </p:nvSpPr>
        <p:spPr>
          <a:xfrm>
            <a:off x="6516216" y="2636912"/>
            <a:ext cx="237626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chi c’è</a:t>
            </a:r>
          </a:p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commenti</a:t>
            </a:r>
          </a:p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chat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3456384" cy="506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3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cxnSp>
        <p:nvCxnSpPr>
          <p:cNvPr id="18" name="Connettore 1 17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9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sp>
        <p:nvSpPr>
          <p:cNvPr id="21" name="CasellaDiTesto 20"/>
          <p:cNvSpPr txBox="1"/>
          <p:nvPr/>
        </p:nvSpPr>
        <p:spPr>
          <a:xfrm>
            <a:off x="5004048" y="1700808"/>
            <a:ext cx="374441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condivisione</a:t>
            </a:r>
            <a:endParaRPr lang="it-IT" sz="36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128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3717032"/>
            <a:ext cx="4288798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asellaDiTesto 21"/>
          <p:cNvSpPr txBox="1"/>
          <p:nvPr/>
        </p:nvSpPr>
        <p:spPr>
          <a:xfrm>
            <a:off x="3635896" y="4941168"/>
            <a:ext cx="392392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contemporaneità interventi</a:t>
            </a:r>
          </a:p>
          <a:p>
            <a:pPr>
              <a:buFont typeface="Arial" pitchFamily="34" charset="0"/>
              <a:buChar char="•"/>
            </a:pP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cronologia delle revisioni</a:t>
            </a:r>
          </a:p>
        </p:txBody>
      </p:sp>
      <p:sp>
        <p:nvSpPr>
          <p:cNvPr id="24" name="Ovale 23"/>
          <p:cNvSpPr/>
          <p:nvPr/>
        </p:nvSpPr>
        <p:spPr>
          <a:xfrm>
            <a:off x="5292080" y="3933056"/>
            <a:ext cx="1152128" cy="792088"/>
          </a:xfrm>
          <a:prstGeom prst="ellipse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84376" y="2780928"/>
            <a:ext cx="23241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Ovale 22"/>
          <p:cNvSpPr/>
          <p:nvPr/>
        </p:nvSpPr>
        <p:spPr>
          <a:xfrm>
            <a:off x="4536504" y="2780928"/>
            <a:ext cx="1403648" cy="720080"/>
          </a:xfrm>
          <a:prstGeom prst="ellipse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Arrotonda angolo diagonale rettangolo 24"/>
          <p:cNvSpPr/>
          <p:nvPr/>
        </p:nvSpPr>
        <p:spPr>
          <a:xfrm rot="20750851">
            <a:off x="5697599" y="5565118"/>
            <a:ext cx="3312368" cy="783193"/>
          </a:xfrm>
          <a:prstGeom prst="round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condivisione</a:t>
            </a:r>
          </a:p>
          <a:p>
            <a:pPr algn="ctr"/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collaborativa</a:t>
            </a:r>
          </a:p>
        </p:txBody>
      </p:sp>
      <p:pic>
        <p:nvPicPr>
          <p:cNvPr id="26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" name="Immagine 14" descr="GW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1" animBg="1"/>
      <p:bldP spid="24" grpId="0" animBg="1"/>
      <p:bldP spid="24" grpId="1" animBg="1"/>
      <p:bldP spid="23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41276"/>
            <a:ext cx="551497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5580112" y="2463279"/>
            <a:ext cx="1008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rgbClr val="376092"/>
                </a:solidFill>
                <a:latin typeface="Century Gothic" pitchFamily="34" charset="0"/>
              </a:rPr>
              <a:t>Link</a:t>
            </a:r>
            <a:endParaRPr lang="it-IT" sz="2400" dirty="0">
              <a:solidFill>
                <a:srgbClr val="376092"/>
              </a:solidFill>
              <a:latin typeface="Century Gothic" pitchFamily="34" charset="0"/>
            </a:endParaRPr>
          </a:p>
        </p:txBody>
      </p:sp>
      <p:sp>
        <p:nvSpPr>
          <p:cNvPr id="6" name="Freccia a sinistra 5"/>
          <p:cNvSpPr/>
          <p:nvPr/>
        </p:nvSpPr>
        <p:spPr>
          <a:xfrm rot="1635355">
            <a:off x="4788570" y="2505867"/>
            <a:ext cx="731669" cy="1900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sinistra 6"/>
          <p:cNvSpPr/>
          <p:nvPr/>
        </p:nvSpPr>
        <p:spPr>
          <a:xfrm>
            <a:off x="5148064" y="3168352"/>
            <a:ext cx="252028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Parentesi graffa chiusa 8"/>
          <p:cNvSpPr/>
          <p:nvPr/>
        </p:nvSpPr>
        <p:spPr>
          <a:xfrm>
            <a:off x="5508104" y="3744416"/>
            <a:ext cx="360040" cy="1152128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sinistra 9"/>
          <p:cNvSpPr/>
          <p:nvPr/>
        </p:nvSpPr>
        <p:spPr>
          <a:xfrm>
            <a:off x="5940152" y="5760640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672408"/>
            <a:ext cx="1247775" cy="1485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Ovale 11"/>
          <p:cNvSpPr/>
          <p:nvPr/>
        </p:nvSpPr>
        <p:spPr>
          <a:xfrm>
            <a:off x="3419872" y="3240360"/>
            <a:ext cx="1008112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6012160" y="4176464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autorizzati</a:t>
            </a:r>
            <a:endParaRPr lang="it-IT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6516216" y="5688632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autorizzo</a:t>
            </a:r>
            <a:endParaRPr lang="it-IT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103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4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4" name="AutoShape 10" descr="data:image/jpeg;base64,/9j/4AAQSkZJRgABAQAAAQABAAD/2wCEAAkGBhIQEBUSExIVFRQWEhYYGBYYGRYbFBoXFBcWFxgfGhoXGyYhGhokGhkVIC8gIycsLS0sGh4xNTIqNSYrLSkBCQoKDgwOGg8PGTAkHSQpLy4yNC8sKi8xKiwsLCwsLywvLCo1LCwpLywsLCwsNSwqKi8vKSwsKiksKiwtLCwsLP/AABEIAL0BCwMBIgACEQEDEQH/xAAcAAEAAgMBAQEAAAAAAAAAAAAABgcDBAUIAgH/xABDEAACAQIDBQYCCAQEBAcAAAABAgMAEQQSIQUGIjFBBxNRYXGBMpEUI0JSYoKhsXKywdEzQ6LwJHPh8RUXRJKTo8L/xAAaAQEAAgMBAAAAAAAAAAAAAAAAAwQBAgUG/8QAMREAAgIBAwIEBAUEAwAAAAAAAAECEQMEITESE0FRYXEUIjKRgaGx0fAFIzPhFULB/9oADAMBAAIRAxEAPwC8aUpQClamO2vBAVEs0cZa+UO6re3O2Yi9rj51tI4IBBuCLgjlY0B+0pSgFKUoBSlKAUpSgFKUoBSlKAUpSgFKUoBSlKAUpSgFKUoBSlKAUpSgFKUoBSlKAUpSgKk7bIbYjCSHkyTJryuDGw/Qn5Vm3B3jbD5VLXwxIVlP+UW0V1+6l+Fl5C+YWs19jtxnRoMPh7AyNOZB4hI0ZWPlcuo/7VCd29nyRm6MdRbUm2vO4vYjyINSRVoik6dnoOlQbdXbcuHaPDz2aNyFjcXvG3RGvqUPJTzBsNRa05rRqiRO+BSlKwZFKUoBSlKAUpSgFKUoBSlKAUpSgFKUoBWLF4pIo2kdgqIpZmPIKouT8qy1FO0jaKx4QRFgO+lVNTbhS8r+vChX8woYbpWdbd3eWDHxtJAxIVyjBhZlYWOoPiCCPI11apXsp3nji2lLAWATEjhvp9bGeEa9WVnH5Vq6qGIu0KUpQ2FKUoBSlKAUpSgFKVobexfc4WeXXgglfTnwIzafKgKL3o2+cZtOeVc0iK3dRW1GSLQkHlZnztfzqRbvggXaNh7X/a9Q3d2KUKiLGS7ILFgypYWBJNtdSNBrrU3g2LL3LhMQBNkOUKqAX882Zve4rMs8MezZosE8m6RvbXWR4rRA95cFTyykag6+Bsan2wdrDFYdJspUm4ZTzV0JVx7MDr1FjVa7CjxmdlKcFzpKWzA/Z4tTYgG/Ox8jUx3CxZkTEHKVtibZTzDCKLONPxXrHdhN/KzKxyhyiU0pShsKUpQClKUApSlAKUpQClKUApSlAKUpQCqw36AxeNdGYhMNGEABsC0yrJJcjU8PdC3Lne9WcxsKpfZu0DipcTKis7SyOyqOgc2TMx0UCMJz18Aa1lwRZXUSESIcJiFkjADRyB0NgRdGuLj1Fehdz9549o4VZl0b4ZE+5ILXHpyIPUEVT21ty5SC0kqKfuoC1vzNa/yr93K2jLsnEGTP3sLgLKhGQ2B0cWJBK3bmBcMwvyrCkiPHlV1ZfdKUrcsilKUApSlAKUpQCoh2rYsxbLlI+FniR/4GdQR76A+RNS+o12jHDf8AhmIXEyKiNGQpJse8HFHlHMtnCmwoCs9jRK+I42Jbu2umpBBbmfD7IAHT3rawuxZYMUXBAVnJjQZQmgNzlSzaXUG9hz1NxaMbJ2kwH0ldSFUML810v73y/LzqU4faqYkXJjFxlySaXBNzbiA6D5dKoZIyT9C5Bp15m7tKHFTYhFBGRDrbOoN8rKdG4WykG9j1A6ipl2fYdkwr5vibEzlj1Ld4VNz11BA/CFqMYTaUcQMjOhLLqFJJPK2hdvBrWPI13OzrbYmXERHR0nZ/MpNxKbeRDL7A9azprvjajGeq53smNK1INrQSOUSaNmHNVdS2nPQGturxUFKUoBSlKAUpSgFKUoBSlKAUpSgFKUoDi75YwRYGYlsoZRHmuBl75hHe50Fs17+VV3h9rgL3GCQQQx2HeupuS3LJGSCSfvPa/gedSbtMxDusWFj+J88tuv1GXJ6fWMrX/BUc3Qw4aSZWHxBWyMGzDVxY5tWIFrmq2on0qzaGCOWS6uDGYMNmtPNiJiRe5lYRg/wwhRb0zCvvbW7uG+jhkWSLOuhUuzKWW4urEhh4is+2t3cOJVly8WtzlZithfMCDdSLWFhzYeVsu8ix4jD2VpQMuihJAWBtodOZAtz6kVR7ltNNl1YYJOPSvsiZ7l7bGLwiNYh0+qkB++ircg9QQQwPnrrXdqBdmirh2lwq8mVZgCdbi0T2HhZY/cnxqe11Yy6lZSkqdClKVsailKUApSlAYMdjFhieVzZI0Z2P4VBJ/QV5h3w2hicTOMRiJGcMzBVY3EQbUIoFlGgAuAL2N6vntRnZNmS5b6vCrfwPMit8wbe9U7tDAGXDsqrmbLcW55gQwtUkF4kc5VscbdnEhWaFjYN8J6dP7Ae9d2XGR9yq2uV8B4Xv+4qFyS2IHJgdbgggjQgg6g36VItj4yIqe8vpYm9wLXF/lqb/ANqjyQp2iWErVMkZ29ASSwZLlVva+i6aZbknnpauVgdoA4zNMzxYYyRrIquQXSxIDZDzsdQPEj00JcQhZpQtlF8ii97E6c/tNp8wOmubdPY2Ix05SNAZLFnbMgIS9gFz/CovqQCb8xrV1aWOOCeR03+S/coPVTyTaxxtLb3f7E/3fhw08TzKb55MoBBUx3chVVdO7CiwFrfe61pf+aeOQZS0ACFo87xvdzGxTMWMgUlst9BbWpLsLsoWIETTEqzKzRxZkUlC2XNJfOxs1iRluFUdKncOEREEaqAiqFCgcIUCwAHK1qo4EseSUpLqT8/9F3NeTHGMX0teX+ypYO1XHA3YYdx4ZHU+zCQ/sasPdDeNsfhzM0Ji42UcWZWy2BKmwJGbMuoGqmo1vV2cd/iovo0ccEZVu+dTl1LJbLGBbOFz2OgJPEdBedYHBJDGkUahURQqqOgUWFW888Mortxp+JU08M8ZS7srXhsjPUK337QhhGMEAV57DMWuY4ri4zAWzORYhbiwsSRcBpNt7agwuFmnOvdRO9j1KgkD3Nh7156xWJY5nY53YlmbqzNxE+5P61RnLpR6b+kaCOqyOWT6I8+pJdnDaW1ZWVZ5WtbOxkaOFL8hlisCxHJQpPjYa1IX7P8AaeGXPh8czsNcgeVL28O8d0Y/xADzFTbdLYIwWEjh0zAZpCPtSNq5+eg8gB0rT3r3qOGUrFlaQWzZrlVvyBAIux52voNTzF81S3Is2ueTJWGEVHwXTHj1tEZ3Y7TnWTuMeApzZO9tkKuDa0y8l10zrYeIA4qsqvP29G2VxLpiWCK7xskwGi54XZVPET8UTQ9egHSrN7KtunEYLu3N3gfu7nmY7BoyfQErfrkvRS36TbWaSPYhqsapPZrye629HT9iaUrX2hjlgieVzZEUsx8ANTVW789q80WJEWD7t40PE/xB3RuJQVPw3ygkHXiHnWzaRxpSUVbLapVSdn+/uKxU7iZxaNMzM7Ksaxg2zMbWBJvyBJJABRV1tLZ+04sQgkhkWRDyZTcaUTsymmrRs1qbW2pHhYXnlJCRqWYgEmw8hW3VO9om/f0tBBEpWHPmzG2aUIeE5ekeYZhfViBoANchujZ2JtKXGSSYrEFg1jHELgCNCQ1rWHEeEluZ05DSvnGglw0L2YG2cG4Btcjz8x+2lV+e+hsplkBt8GY2UHUA68+tq7GwcNM0LzNO92YRwpcasbkk3Bsotf0vz0FQSV7sRzJUiTRbdnjClwGLpzXRs1lPgR97p0HjX7Pt1GsCZCT0Nxa2uvTqdQfHTpXNbHSQTYZJowxRXIyG4kNrKBe1rHnfkLHWsz45DDGTo2bum/C4zMt/wm+hqDtQe6LqyzjsY9l42VsbhsQND9L7pFHVXdUkHnwXJPTLersrzti8MZsNDGpZSjvqvMSZn1uOvw2rqbo724yeJFbFzEpIANV+1bIt7ZpDfN8RIAsLHpZTUIlaVuXuXrSuDu5vIJ7xyMnerb4TYSKQCGUE3GhFxra46EV3qki1JWjVpp0xSlKyYFKUoCuu3Dbfc7PWBTZ55lH5IiJGPzEa/mqAbpbTQsrtzVbDrYn/AH+1Svtw3ZxmIMOIhTvYYY3DousiliCzZftLZV5XItytyqPZspb/AA5CrX/Df9dCKmgiKasmWzN3MNie+nndlKjJCI8ueSXNl+0CG4uEDyYk2FYdu7KmgwgE0FmLqBMpXLYnUGxuLgEWIGtclsXisOYeMWjzZOEEHN8WYePPXQ6nxNdzebeCbEYWN37uz2TgcHrnIZSAyG6ajiBsuoIBOIrMssUlcW1f3Nn2+3LfetjT3dwySTxrIpdLsxUAm+RSRcDpmKn2ruYWI7NmTFQJJkje75gAWVtHWw6FSbeYWuLu3jhDPG5BI4lsLk8aG2gBPxBfnUh2tvvhlidXIuVYZBxSE204V+HW3xEeldTWpdbvyObof8e3mXRBOrqrqQVZQwI5EEXBHtWSuRuls18NgoYnYllTX8NyWCjyUHKPJa69cY6opSlAQ/tOxUkeFQoRYyNcEXVisMskYa5+HvEU262FVJsZe9xeHzZbSYuAkKuVbPLHey3NgddPM1bXaQBLDHhtMzv3hJBIVIRcnRgdWZE0I0ZqpyB3gkAFu9gdGT7rd2wZD6aAHw+VQTXzWeh/o6Thlj/2lFqPvXH88i+949ufR4wqazSaIPDxY+Qv7mw61X22EsoW5J1LE6lmOpJPU3rTh3xikkM88t5G0IA0S32QDyC3/W5uTc4tt7XQrmU3BHDbr6VmTso4cXTt4/zY4G7+w0xWNmVmXhi0BGoa2YOl9LqRFcdQ/lUg2LvGux5p0jiztOEIF8kKNGXzEnUqvGLAA+wqFmUQlZXLcMmZyhysQ2jhT0upI9B4612NvwFCspihjygMVjTXuzzBe/GQpvc8yBUPzW5Jk2t0c9O1B+KTf7fdHZ3i37xWIw8ivPCqMpBjjQcQ6qWZmOvK4tzqusPtDKVCnRQQB4gkkaVZOx4DbSx6i4DaePFepBhYWIuHC9OFEDa2+1bTn/u1c345ptSV/wA9jjZtLHLyVPhsBM5BWCxdl0cGxUG54Ta639B0vXpHYGT6LFkaNl7tbNGgSM2GuVATkF78PTlUBlwixglV1Nrk6vcm2pOp8vcWvofvY+2JMJDjFHL6LLiovBZEFpBr0JMT+pfxqzpNX3MnQ1zwI4I4Y7H1vp2jyLK2GwfxBsjSgBmMl8uSJToWzcJYgi+gHURTanZdjoo++ZcPIqQlmDO7OqopJW7DWwFhl0rlbBkEeOwmb4RioQSf+YoBPvY3q0u17aTw7NZUNjLIqN493q7/ADC5fzV6XUR+GcYw5q2zm6d/FRlknxey8kUtBHDKmZY0HjwjQ/LUefWufDOYZlcR2MbqTkQjre2YdCL+H7ipjtWId3A452MZ9LGRflaT/wB1cvDxXd16NGL+qyIB/O3zqbJPvaTucNbP18Cph/sano5T3XoSnbMsGMwRlSUh1VmR7kG66W5AgcwR61DXxavFDx92e5CyKYmuXDycROWzkqy8Ra9c6fFyRq8AbgLajrzBNj4Gwv7+NbUqfVJ6E+w0rgQxdKq/E7uTP1U0j8xDd/N9WzKixx5m+G7hQGIUHmSM1z469K7nZ9sWHGTyIjtFLHkmw6k2WaSIsSXYgkAZrWFjZidcthxo0y4UnqY2Y+rKT+1h7Vj2TjZMPNFiEsvdSK4ZjlThOovzIK3XQcia3ilVPg7up0s8GLFjxRucl1Sdcel+CXj5k53v3CmwapO8gnUiONjlsYmVQqBdTwEjnocza3zaSDs330kMowc7lwwPdSMSXBUFijMdWBUMQTroQSbi2pJg9r7YA7wCHDkhgrAxxmxBU5NZZCDYjNlUkAi1Sbd3szw+FdZXd5pUN1J4Y1YciqKdfzFq2Sp7cGcmbCtH2c9SyL6emnXu+Ob4bJjSlKkOCKUpQCvNHazuguzseO50hxCmRF+4wazqPwgkEDoGt0r0liMUkYuzAfv7DrVFdvO0jPiMKoW0aRyFX+0zMyBh5ABUI/iNLBX+GxbDQ5CPBlUgW8jpWWTZcr5po1EixJ3shjVQES5F2tyvZrDyrDgZ1XmQKk2HxyPgcTGkedmhZc6odLPExUtb8IOX3rKySTTsOKao58SiWMpfRl5/sf2NfWwvo0TwZonaRMZD3l1+ryB0J4vDn6i3jXH2VtAIcp0Hj4eR8v2ruywZxmUgNp/C1tRe36EfrXYzQWsxqeP6l4HFx5Ho8rhP6X4np6ozvbFtSQiPBGCNCvFK7Hvb3NwoyMFFrcWp16WudHdztTwuKYRSq2GmI5SFe6Y9QkoNm9DlJ8KmSuCLg3HiOVcinCW639TrpqcbT29Cld49l7V2fGkk+Nch5MgEeJxLG+Vn1zBRayn51+7nTYnGYyOJsZiQtmdrTTElY7HKLvYXJAvrpf1Ei7YMfFJDDEsqNIMRmKBgXCiKUXIBuBcgXPjXC7LlttFP+RN+8ddWFT0sptK/Zehyclx1cMabr3fqd/fLFkYjENzKqkY8giCY/My/6RUD7yKXBTIz5cS2OgdYzcMY1HdWRtOP6yQ5bg2FWpvrsLRsTHfVQJlAvdVtaQDqydfFb8yoFVjtDCCLFQtGAxEqsBzDKupP6qL+LCuDL5Wz1EX1YlTrpNTZu68mI7zWxRrXKSAFTcXzxkXGn3a1Nm7LeSR4ou7DKTqxkN+pIzAHUajlerBhxkxR0BYNmJLhVLDNpYjS1tLXI+G2vOsyy4cIWZFV/tEfaI68PO+h96p9577FyOrzRqSkr82lf3qyocfESzAm5W4N7c+uUDT3/WpnDrgIu+sriMWzHmo0T82XLcVq4jCpNLiCVASG0lvHvGYKv8JN2PjYCtrbePVo1a/2bt4XHOrSfVRDCUpuWSbtv8zLulP9WVF/qmKj+CyuAD+EED2FTNFBAC8iCR7FRy/Qjp+tQPYMpiUBtCxL+hb+oGUe1SzBbQAN+Qtr4c1/tXntSv7ja4KxlnQ6WNjoNeWpXr0vpodD4dRm2Ns4YnFmN/hGBlWS2mmJKIo9bJIevKseO2pGLA8TsRkRdZWOmiqNTqKlG52wWw0bvL/jTMGcc8iqLIlxobC5NtLs1tKs/wBPxOeRTrZEeR0qKQ27saXDytBKCJE6jTMPsuh+6eYPQ3HMEV198d9xj8LBHJwSokne3FkZuDKyHlrlJy8xmtra9XPtrd7D4xMk8Ye18p5OpPMqw1X2NVVvxuHHs8RSRSzMruUZZDGQDkZl1VAfsnmelezeWGqUYT2lxZwnhnpVKUN481+xF32mHhjXopzM2ti2Uoqj7x4jy62GpOmykPcRtJJozWsvUBdQD+K5ufCwHSufLi3hdJFVWtcHNfhzWAYW10Fx10Y1xtq7YnmN5CpUcsh4beX96j1SeBdiPHN+ZrpY999/x49jGVMsumpLV2doKFzJ0RFQfxXBb+U197qSHJNLFh87QRd47M1gAWCi1lPEbkgG2it4VwsZiZVdg4AbMbgnW9c46Hbk/A7OB4oVH4Mp9hlP7GuMsIU2IGZTY6C9x19+fvXX2DhHfDyzKyssUoEkY+NEZVIlte5jzEq2nDa/K9tqHDxCZJJYu9UfHHnZA46cSagjp0PI+Wn0s9lqcP8AyuihPF9cNmvw3/S19uSx+x/fQzp9BluXhS8b6nNGPst4MmgF+a28DVhT7QRFdr3yEKQOZZsuVR4scygeoqJ7E3+2XHCEj/4ZR/lGJlA/+NSpPmCai0vaQfpBWKEygYmR0zHu1YHMqucwzWGdNMv2V6kVJZ5eeDNjXzQe3Oz29y3IySASLG2ovex9etfVcLdreQYwSFdURgof7x/a5FjbpceIru1sRxaatClKUMnF27s6SRlZBey25jx86rbtW2Uq4B2mj40ymMm+jO6IbZTroeR8quOuTvRu1FtDDPhpbhXAsy/ErAgqR6EDQ6GtenxM2eUMDIRYaAXHIC/zN6sHd3B5nTu2s80qo4Y2Q5kIiNgNGDLlv1zitzGdgOMRyYcRBItxbNnje1xzADD9alO6/ZRPFLHJiJkCxyI4WMsxYxuHUMzAWGZRewN/EUasWQnerstxveNMsTlm1IUB0NgBzS5GgHMVBVlnw0ndvmjN/ha1vYH+lev6+GiBIJAJHI21FbwcoO4ujWcYzVSVlA7H3Vx+KiDRQMSSP8SNoo8p65pHGb0VTUwi7Ffv4mPzC4f+pk/pVo0qx8Vmapy/QrLR4E7Uf1INgOyLBx/G8sn4cyxr/wDUqn/VUm2Vu1hcIbwwRo1rFgLuRpoXN2I0HM106prfztGkGMlhjeRVibu1EblLsts7MV1Y5rqF5ALcg30hnlnL6m2TRxwh9KSLlIqs9qbFXC7VQBbwyQSMAP8AL41zC3RS1ivpboK0t0u2dQjR427OAO6dF4pbmwRlFlD3txaKRzy9YvtTeHEfT5cW5UJIVVkBLZFjYFFzaXtbUiwuzeOaq2VdUWlyTQlXiWPjYIjPE1gAy2NtCchLAHy4a18bgoVLMD08rH/f++dR7AbZMqBw1xHISLnW1wCDfy19zXExO+YvJGWzKraZQWuq6WJW9tNOVtBrpXMWKTdIlMsYVpcUp0LoqLobZQM4Ph8TEe3nX5uFsH6ZjRhp75I0aRx0fIVVQD4ZmBPkLda0MPtpMQ5EcjAG2huLnoOWnoedqkvZsxTaq66vBMpvz5xP/wDj966ONVsyeV9nYl83ZPhD8Ek8fkroV9ldCB7Uh7LYV/8AVYo+QaFf5YgamtKkeKD5iilbODs3crC4c5kVi33mYlj6nma6G2dsxYSFppmso92Ynkqjqx8P6VvVVXa7jGOJhi+wkJcDoWkZkv6hUt+c+NWdPhWTIoLayvqc3ZxvJ5GLF9o20MZL3ODj7sm+VVCvNYcyzv8AVoNRfSwuOI6Vsv2fbUxS2xOMFiQ2QySuLg3F0UIlwQDpetvsaWPusSdO975Q3j3YjUp7ZjN73qxqsZprFNwxpKvS3+ZBhxvLjU8km79aX5f+nn7ebYpwM/cSSRuSoIZL6X5BwfgY9ASbjkelRnaOz1UF7aX18iTz9L6H1v43lm9mBngZu/iZC7HVrMkpYsSc4JDMRbQm4FtLCoziJv8AhSWNyRlBPXiKg/IXqfFqPisU4ZVulaZWy6f4TLDJhe0mk17/AM/A7+xNvpFsz6GkSr3xcyuDxyrnbQ35cAyjXz0rVxWEwkl1UhACxtbIxHTn+tr/ANa2d2t3Y5MNG7NICVOgIy5czZdCvhY1113NgYZS0hB6FlI/VdK4btvkvY/iMc5NpSTftRXEEDq7TQsUyMLOCQwJHIEeI5+9bEW1XBu4BXqEyoT45RlKKfIKB6c6nydnWHy5VlnVSblcyEX/ADIbVnw/ZNBJyOIa34lt/Jat7L+PPkxPqxtp+jogE+1Q4HdM63tq2Q8735L4Zf156W2tmPCLh7tIQbuWtqDfUkHSwIAHUirEw3YpA/NsQnq0VgPIZLn9K+todh6LY4ed+YuJMp5mxPCBpY39jzvWsoNoq6jUazP/AJZOSXg3t9uDW7KNrFsS0JLdytyicRysWOUnKLdWuTbU36C1vVXPZTuzJhnxDTRZXV+7DHwGrWPUfDr61Y1Sw4NNPfRuKUpWxOKUpQClKUApSlAKUpQCvPPanu+cFtJ5D/hYktKjdA2neKfMMc3owr0NUe363Rj2ng2gbRxxRP1SQA2PobkEeBPlQwzzRMyhlzaqef6HT3rMdqE3QtmA5E87Hx8a1pt3MUjtG2HmEikqRkc6g2sCAQR5jQ11sN2cbRcBvozKD97Q+pHMfvWDWj92XKGhlOa5RSbeIC3X1tr8q+sbiBpGgyoulhyJAF2PiTzv51z9q7AxWBkCSAKZIydL2K3sRxAeXzrXGPtzFj4GsJeJJOdpLyPyaYwyh05hdR0OuoPr/bwqa7vY7vMThZQTqzWOt793ICGt1F7fI9ajcO6uNmBdYDZgLFmRdDyNmN7VONytwJYZVzSo1jmCA2XPbKDd7a2J5c9OVtcOjfHNpOL4J1FtCQCwkYD1NdPYu1JDKqFiwN+epGl73pBuq32nA9AT+9q7GB2THDqou1viPP8A6USZq6N2onv/ALntjo1eK3fxZsoOgdWtmUnobgEE6XuNAxIllKlhNwkpR5RFOEZxcZcM884fG4rZuIzrmglAsUkWwdb3sym2dfNT6GpthO2V8o73Bi/UpLofZk0+Zqy58Mki5XVWXwYAj5GueN1cEDf6Hh7+PcxX/lq5PU48u84b+adFTHpsmJdOOe3qr/YrfbXaFNtGJsNDhFIcWa31728hkCRn8TXt5c6xbN7NWZULwu8inhQ8OHjAFhfOAZX8/hHTN8Rt+KFUAVQFA5AAAfIV91XnluLjBUn93+JPDD8ynN21x5L8CKYPcVcv1kjZvw2yj5i59dK2V3MjH+Y/+n+1SKlV+lFizk4PduKM3N3/AIrW+QrqIgAsAAPAcq+qVmqMClKVkC1KUoBSlKAUpSgFKUoBSlKAUpSgFKUoBSlKAjm+m5EO1I0WRmR4yTHItiRmADAg6MpsLjTkLEVGNndikUTq74gyFdQDGAuboSMxvboP7CrKpQEaj3KUc5WPooH9TW5hN1442DFma2oBta49K7NKx0ozYpSlZMClKUApSlAKUpQClKUApSlAKUpQClKUApSlAKUpQClKUApSlAKUpQClKUApSlAKUpQClKUApSlAKUpQClKUApSlAKUpQClKUApSlAKUpQClKUApSlAKUpQClKUApSlAKUpQClKUApSlAKUpQClKUApSlAKUpQClKUApSlAKUpQClKUApSlAKUpQH//Z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8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28" name="Connettore 1 27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5004048" y="1700808"/>
            <a:ext cx="374441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condivisione</a:t>
            </a:r>
            <a:endParaRPr lang="it-IT" sz="36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32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9" name="Immagine 18" descr="GW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b="31438"/>
          <a:stretch>
            <a:fillRect/>
          </a:stretch>
        </p:blipFill>
        <p:spPr bwMode="auto">
          <a:xfrm>
            <a:off x="323528" y="1628800"/>
            <a:ext cx="5286375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asellaDiTesto 7"/>
          <p:cNvSpPr txBox="1"/>
          <p:nvPr/>
        </p:nvSpPr>
        <p:spPr>
          <a:xfrm>
            <a:off x="611560" y="4725144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Un esterno NON può vedere il file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972050"/>
            <a:ext cx="6419850" cy="18859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4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cxnSp>
        <p:nvCxnSpPr>
          <p:cNvPr id="11" name="Connettore 1 10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2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16" name="Connettore 2 15"/>
          <p:cNvCxnSpPr/>
          <p:nvPr/>
        </p:nvCxnSpPr>
        <p:spPr>
          <a:xfrm>
            <a:off x="971600" y="422108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971600" y="515719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e 17"/>
          <p:cNvSpPr/>
          <p:nvPr/>
        </p:nvSpPr>
        <p:spPr>
          <a:xfrm>
            <a:off x="539552" y="3717032"/>
            <a:ext cx="1512168" cy="50405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Immagine 12" descr="GW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2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8272"/>
            <a:ext cx="5817840" cy="720080"/>
          </a:xfrm>
        </p:spPr>
        <p:txBody>
          <a:bodyPr anchor="t">
            <a:noAutofit/>
          </a:bodyPr>
          <a:lstStyle/>
          <a:p>
            <a:pPr algn="l"/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Ambienti di </a:t>
            </a:r>
            <a:r>
              <a:rPr lang="it-IT" sz="3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condivisione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endParaRPr lang="it-IT" sz="32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6" name="Picture 11" descr="ANd9GcTyJcH6T4e7wIKxXx1REDcQ2ucPJh9pQIP1am5UItua6ftUZyhi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34608" y="4581128"/>
            <a:ext cx="2209800" cy="1752600"/>
          </a:xfrm>
          <a:prstGeom prst="rect">
            <a:avLst/>
          </a:prstGeom>
          <a:noFill/>
        </p:spPr>
      </p:pic>
      <p:pic>
        <p:nvPicPr>
          <p:cNvPr id="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105" name="Picture 9" descr="https://encrypted-tbn2.gstatic.com/images?q=tbn:ANd9GcQS-rmfy3YB-FU-13GVqh4JAptpCQ_Vy4rSa8RH2h6oBXEj7pSssA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148064" y="1844824"/>
            <a:ext cx="2781300" cy="1647825"/>
          </a:xfrm>
          <a:prstGeom prst="rect">
            <a:avLst/>
          </a:prstGeom>
          <a:noFill/>
        </p:spPr>
      </p:pic>
      <p:pic>
        <p:nvPicPr>
          <p:cNvPr id="9" name="Picture 17" descr="ANd9GcSKhUpU_jqVJ6EuW_0M19nXvHKFwDNMREsSIrmzmG_NzMFdKshsx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573016"/>
            <a:ext cx="2489419" cy="1584176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683568" y="234888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Cosa significa?</a:t>
            </a:r>
            <a:endParaRPr lang="it-IT" sz="28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419872" y="328498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Vantaggi?</a:t>
            </a:r>
            <a:endParaRPr lang="it-IT" sz="28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283968" y="4221088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Didatticamente?</a:t>
            </a:r>
            <a:endParaRPr lang="it-IT" sz="28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12290" name="Picture 2" descr="https://encrypted-tbn0.gstatic.com/images?q=tbn:ANd9GcRikyh2EwSjOoJIMKB9IvalpW_UTOQjaVf69J6JtXg4uMXDF-8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5411075"/>
            <a:ext cx="2559943" cy="1446925"/>
          </a:xfrm>
          <a:prstGeom prst="rect">
            <a:avLst/>
          </a:prstGeom>
          <a:noFill/>
        </p:spPr>
      </p:pic>
      <p:pic>
        <p:nvPicPr>
          <p:cNvPr id="14" name="Immagine 13" descr="GW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539552" y="5589240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Un esterno PUO’ vedere il file, condividerlo a sua volta,  copiarlo  tra i suoi documenti google (senza commenti), scaricarlo, inviarlo e stamparlo. </a:t>
            </a:r>
          </a:p>
        </p:txBody>
      </p:sp>
      <p:pic>
        <p:nvPicPr>
          <p:cNvPr id="1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2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cxnSp>
        <p:nvCxnSpPr>
          <p:cNvPr id="11" name="Connettore 1 10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2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 cstate="print"/>
          <a:srcRect b="20612"/>
          <a:stretch>
            <a:fillRect/>
          </a:stretch>
        </p:blipFill>
        <p:spPr bwMode="auto">
          <a:xfrm>
            <a:off x="323528" y="1627200"/>
            <a:ext cx="5038725" cy="3168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Ovale 17"/>
          <p:cNvSpPr/>
          <p:nvPr/>
        </p:nvSpPr>
        <p:spPr>
          <a:xfrm>
            <a:off x="467544" y="3068960"/>
            <a:ext cx="1512168" cy="50405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539552" y="4293096"/>
            <a:ext cx="4104456" cy="576064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1 19"/>
          <p:cNvCxnSpPr/>
          <p:nvPr/>
        </p:nvCxnSpPr>
        <p:spPr>
          <a:xfrm>
            <a:off x="1345288" y="4666784"/>
            <a:ext cx="5040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539552" y="3429000"/>
            <a:ext cx="0" cy="20162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149080"/>
            <a:ext cx="1762125" cy="95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6" name="Connettore 2 15"/>
          <p:cNvCxnSpPr/>
          <p:nvPr/>
        </p:nvCxnSpPr>
        <p:spPr>
          <a:xfrm>
            <a:off x="4788024" y="4581128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H="1">
            <a:off x="5004048" y="4869160"/>
            <a:ext cx="1232520" cy="639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9" name="Immagine 18" descr="GW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000" y="1627200"/>
            <a:ext cx="4867275" cy="32099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asellaDiTesto 7"/>
          <p:cNvSpPr txBox="1"/>
          <p:nvPr/>
        </p:nvSpPr>
        <p:spPr>
          <a:xfrm>
            <a:off x="539552" y="5589240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Un esterno PUO’ anche modificare il file (</a:t>
            </a:r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Anonymous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user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</a:p>
        </p:txBody>
      </p:sp>
      <p:pic>
        <p:nvPicPr>
          <p:cNvPr id="1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3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cxnSp>
        <p:nvCxnSpPr>
          <p:cNvPr id="11" name="Connettore 1 10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2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sp>
        <p:nvSpPr>
          <p:cNvPr id="18" name="Ovale 17"/>
          <p:cNvSpPr/>
          <p:nvPr/>
        </p:nvSpPr>
        <p:spPr>
          <a:xfrm>
            <a:off x="467544" y="3068960"/>
            <a:ext cx="1512168" cy="50405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539552" y="4293096"/>
            <a:ext cx="4104456" cy="576064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1 19"/>
          <p:cNvCxnSpPr/>
          <p:nvPr/>
        </p:nvCxnSpPr>
        <p:spPr>
          <a:xfrm>
            <a:off x="1345288" y="4666784"/>
            <a:ext cx="5040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4788024" y="4581128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H="1">
            <a:off x="5004048" y="4869160"/>
            <a:ext cx="1232520" cy="639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005064"/>
            <a:ext cx="17240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Connettore 2 18"/>
          <p:cNvCxnSpPr/>
          <p:nvPr/>
        </p:nvCxnSpPr>
        <p:spPr>
          <a:xfrm>
            <a:off x="539552" y="3429000"/>
            <a:ext cx="0" cy="20162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7" name="Immagine 16" descr="GW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5975648" y="3573016"/>
            <a:ext cx="2340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Nel gruppo, posso decidere chi fa che cosa</a:t>
            </a:r>
          </a:p>
        </p:txBody>
      </p:sp>
      <p:pic>
        <p:nvPicPr>
          <p:cNvPr id="10" name="Picture 6" descr="https://encrypted-tbn1.gstatic.com/images?q=tbn:ANd9GcT8Gs9y-SE8qikAz7xEP5yifL-84oU7ReU36aYyg9wB0y8-SLpvMA"/>
          <p:cNvPicPr>
            <a:picLocks noChangeAspect="1" noChangeArrowheads="1"/>
          </p:cNvPicPr>
          <p:nvPr/>
        </p:nvPicPr>
        <p:blipFill>
          <a:blip r:embed="rId2" cstate="print"/>
          <a:srcRect l="13376" r="1997"/>
          <a:stretch>
            <a:fillRect/>
          </a:stretch>
        </p:blipFill>
        <p:spPr bwMode="auto">
          <a:xfrm>
            <a:off x="7812360" y="27208"/>
            <a:ext cx="1440160" cy="1391551"/>
          </a:xfrm>
          <a:prstGeom prst="rect">
            <a:avLst/>
          </a:prstGeom>
          <a:noFill/>
        </p:spPr>
      </p:pic>
      <p:cxnSp>
        <p:nvCxnSpPr>
          <p:cNvPr id="11" name="Connettore 1 10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2" name="Picture 14" descr="https://encrypted-tbn2.gstatic.com/images?q=tbn:ANd9GcTwi2_sskcaQLfno5G_ZDySqSBAvKp450B4YWi_otrU_snqwwyF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37514"/>
            <a:ext cx="1419225" cy="1419226"/>
          </a:xfrm>
          <a:prstGeom prst="rect">
            <a:avLst/>
          </a:prstGeom>
          <a:noFill/>
        </p:spPr>
      </p:pic>
      <p:cxnSp>
        <p:nvCxnSpPr>
          <p:cNvPr id="20" name="Connettore 1 19"/>
          <p:cNvCxnSpPr/>
          <p:nvPr/>
        </p:nvCxnSpPr>
        <p:spPr>
          <a:xfrm>
            <a:off x="1345288" y="4666784"/>
            <a:ext cx="5040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22" name="Gruppo 21"/>
          <p:cNvGrpSpPr/>
          <p:nvPr/>
        </p:nvGrpSpPr>
        <p:grpSpPr>
          <a:xfrm>
            <a:off x="179512" y="1585292"/>
            <a:ext cx="5514975" cy="4435996"/>
            <a:chOff x="179512" y="1441276"/>
            <a:chExt cx="5514975" cy="4435996"/>
          </a:xfrm>
        </p:grpSpPr>
        <p:pic>
          <p:nvPicPr>
            <p:cNvPr id="21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 b="17425"/>
            <a:stretch>
              <a:fillRect/>
            </a:stretch>
          </p:blipFill>
          <p:spPr bwMode="auto">
            <a:xfrm>
              <a:off x="179512" y="1441276"/>
              <a:ext cx="5514975" cy="4435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8488" y="4077072"/>
              <a:ext cx="46101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3" name="Picture 2" descr="http://www.enterthecloud.it/wp-content/uploads/2012/06/google_drive_logo_bl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-85744"/>
            <a:ext cx="2583904" cy="1550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Immagine 12" descr="GW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/>
        </p:nvCxnSpPr>
        <p:spPr>
          <a:xfrm>
            <a:off x="251520" y="1412776"/>
            <a:ext cx="871296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6866" name="AutoShape 2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6868" name="AutoShape 4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6870" name="AutoShape 6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2" name="Picture 4" descr="https://encrypted-tbn0.gstatic.com/images?q=tbn:ANd9GcQTr8EgWqv_4Q1S3JtZ4mC3t8VUZra2eQZQVjjkWH6AFjUEYfrRw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648"/>
            <a:ext cx="1656184" cy="1338197"/>
          </a:xfrm>
          <a:prstGeom prst="rect">
            <a:avLst/>
          </a:prstGeom>
          <a:noFill/>
        </p:spPr>
      </p:pic>
      <p:pic>
        <p:nvPicPr>
          <p:cNvPr id="37896" name="Picture 8" descr="https://encrypted-tbn3.gstatic.com/images?q=tbn:ANd9GcQ46fwYSo7cOo5HURRw7X1BsJGfsWd7ZyjBS-chtN62s2spbAnd"/>
          <p:cNvPicPr>
            <a:picLocks noChangeAspect="1" noChangeArrowheads="1"/>
          </p:cNvPicPr>
          <p:nvPr/>
        </p:nvPicPr>
        <p:blipFill>
          <a:blip r:embed="rId3" cstate="print"/>
          <a:srcRect b="11973"/>
          <a:stretch>
            <a:fillRect/>
          </a:stretch>
        </p:blipFill>
        <p:spPr bwMode="auto">
          <a:xfrm>
            <a:off x="3347864" y="116720"/>
            <a:ext cx="2402210" cy="126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60649"/>
            <a:ext cx="2627784" cy="100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ttangolo 17"/>
          <p:cNvSpPr/>
          <p:nvPr/>
        </p:nvSpPr>
        <p:spPr>
          <a:xfrm>
            <a:off x="539552" y="6300028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https://www.dropbox.com/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it-IT" i="1" dirty="0" err="1" smtClean="0">
                <a:solidFill>
                  <a:schemeClr val="accent1">
                    <a:lumMod val="75000"/>
                  </a:schemeClr>
                </a:solidFill>
              </a:rPr>
              <a:t>Sign</a:t>
            </a:r>
            <a:r>
              <a:rPr lang="it-IT" i="1" dirty="0" smtClean="0">
                <a:solidFill>
                  <a:schemeClr val="accent1">
                    <a:lumMod val="75000"/>
                  </a:schemeClr>
                </a:solidFill>
              </a:rPr>
              <a:t> in   (video esplicativo dalla home)</a:t>
            </a:r>
            <a:endParaRPr lang="it-IT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8193" y="1844824"/>
            <a:ext cx="5895975" cy="381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2" name="Connettore 1 21"/>
          <p:cNvCxnSpPr/>
          <p:nvPr/>
        </p:nvCxnSpPr>
        <p:spPr>
          <a:xfrm>
            <a:off x="1403648" y="5733256"/>
            <a:ext cx="3096344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37898" name="Picture 10"/>
          <p:cNvPicPr>
            <a:picLocks noChangeAspect="1" noChangeArrowheads="1"/>
          </p:cNvPicPr>
          <p:nvPr/>
        </p:nvPicPr>
        <p:blipFill>
          <a:blip r:embed="rId7" cstate="print"/>
          <a:srcRect r="8112"/>
          <a:stretch>
            <a:fillRect/>
          </a:stretch>
        </p:blipFill>
        <p:spPr bwMode="auto">
          <a:xfrm>
            <a:off x="899592" y="2276872"/>
            <a:ext cx="7920880" cy="34575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3" name="Connettore 1 12"/>
          <p:cNvCxnSpPr/>
          <p:nvPr/>
        </p:nvCxnSpPr>
        <p:spPr>
          <a:xfrm>
            <a:off x="6300192" y="3429000"/>
            <a:ext cx="115212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4" name="Immagine 13" descr="GW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6868" name="AutoShape 4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6870" name="AutoShape 6" descr="data:image/jpeg;base64,/9j/4AAQSkZJRgABAQAAAQABAAD/2wCEAAUDBAsICgkICAgICAgKBgcICAgICQgICAgICQgICAgIBwcICxAMCAgOCQgHDBUODxERExMTCAwWGBYSGBASExIBBQUFCAcIDwkJDxgUEBUXHhUYFBQUFBYVFBQUFBUUFRQUFB4VFBQVFBQUFBQVFBQeFBQUFBQVFBQUFBUUFBQUFv/AABEIAFoAeAMBIgACEQEDEQH/xAAdAAABBAMBAQAAAAAAAAAAAAAABAUGBwEDCAIJ/8QATRAAAgEDAQQEBgwIDgMAAAAAAQIDAAQRBQYSITEHE0FRCCJhlJXTFCNFVFVxgaGxwdHUMlJWYnKRk9UVJDQ2Q2NzgoOFoqOy0hYXGP/EABsBAAIDAQEBAAAAAAAAAAAAAAAGAwQFAQIH/8QALBEAAQQBAwMDAwQDAAAAAAAAAQACAxEEBRIhMVFxE0GhBmGBImLB8BUkM//aAAwDAQACEQMRAD8A4zzRmu2YvBI0c873WvkuLH7lW5fBD0X37rnnFh9xrtLzuC4hrFdobR+DHs5psazX2q6zBGz7is09kSz4JwqJYsTwBNMX/pLY74f1j9rbfu6p48aV4trSR4UbsiNpomlyaKzXWB6Edjvh/WP2tt+7qc9nfB12V1CQwWmtaxNKEL9WJ7NWKrjeI37Bd7GeyuuxJWiy014XBlRE0HBcc0V3QPA+0P3/AK75zp/3Gj/4/wBD9/675xp/3Gq9KXeFwwKyK7il8EbQkBJvtdAHP+M6fy8xqptM6C7K5nuohfTWtvbrNIZ7hkcCJLhIEDdVBxcmSPl5ahlmbHW73UEuVHGQHe652rFdDbTdBtnZRRTxai17FJ7IAaBgu68IjLI2/DzxIvKrX07wStEliilN7rYLwROQLiwwC6KxAzZZxkmuR5DHkgeyIsqOUkN9lxFmjNdxnwQdE9/a75xYfcawfBC0X37rnnFh9xqZWLC4cort9vBG0X37rfnFh9yooRa6FiWt615QUOakAURVSeFDg2Voe6/b54G+yq9u9kLeBupn1W3jmVIi8YtL2TdLxpIF30XDHDjiKsTwjbd5rW0iiRpJHvyqRxqXdmMD4VUUZY8+Apq2h2IvJ7t7yJIuqZLZl61po2AS1hjYSIYsoQyt+qm3T5AyFgLq69u4S7nNLpHEC1DTs1Zg4OrwA8Bg2N+Dk8uBSnHZKyfS9Vli3laW2M8ZkQEKxG6pIB44OeRp4vdhr26dZQlruhgPEkfHBgTwSBQPiFeNXgddavXZJI1kmnkiMiPHvxl0AdAwyVJB41Zkl3WzddtPb7fYKq1haQ6q5HdXhp191ig9u7StpKjuiN4op8XlSdKwApmYbCaNoLg7jD82qQ2Yt2lbVI4omnc2UmIo1Z3bGo2jEBVGTwBPyVeGswbymqYv9FntJpJIJJIWZnw8LyI26xyRlWzg91L+omqKy9Ric4tICRbbW7R2Vr1lvJbb11qTpG6suUKWgDLvc1PeKteLaiOwskmlyRHZx7qD8KQrCCFGeAJxzNVdFpE15Igupppo14e2SSOUU81j3j4ucDlTp0gRH2N1YzgLujyAIQPmqrjSkW4K9oOEXzfq6HhSlelRgPG0uVfFRiGvdPVgHVXXeDSZXKsDx7xUv2J2lGpxyy+x5LZ4rqS3eKR45CGQK2Q0Z3SpDCqZtTpM8M0s15fQzSw24ltxFasXeOBIT7GZkbcXCk+M3jZqbdDl+kkV5JEJBC+qzNGJQok3NyJV6wJ4u9heOK0mTm+SnPNwImRksbRHlWVIKzUW1rasQ56uMyEPunxgg4Zzxw2azVKb6gw4nFrnc+CsZuE9wulLQK8uKw0gFeTKO+mBpVQtVcdOOl3Nxb25sYpXmives9oOJYx1TqHQg5GCcZHfVXvdajEdyWfUEYc1a4mBH+5XR10ahu02nrI29jj34pg0/P2MDHNBAWJm4W87gSFUZ1S+9833nE3/AHpZsy80tyJLlpZG6oorTSNI3FlIQF2zzzwFSs6dxxu/NT9s7pKq4bdGRy8lX585oYaaFSiw3bhZUn0mIhRTzElJbRcUokkwKTcubaCUywx3wmq91Nd5k6ljusRvbyjOOB4U2ywJMf5Ox+UH6qUiLMj/AKZqVwaYbeNZlHti+O696HmvyD66+WRajqGZK8Nd+lvJ4HAv5Ney2pcaBjRY5Kh0emrGM+xpPm+ymXaC2ilRo5IGwfKvDHbV02sqyoGXirLkfLUF2v0sRM2B4jKSv1j5Psq9qrczDhbMyTcw/tAq+i7g+lvrbR8qs7XYhGKuqgx73djl2VPLOz6mMKFCgLyAwOHxU6bLwjqeX9Kf+K0tubYEVs6ZumxWyHqQpMzLc5+0+yrLV4/wv7c/XRTxrektvMByL72e3jnhiikfK0/I9Z3HurUU7No5VeptfM0Zl/hXVSg4FvYll6zl9hra+095EyldQnnjksre6jMscUbr1jyoVcJvDgYvnp1s9kdN9iM6ajqfUmVB1JjtxOwI3hIsPMx4c+N5W/OqK6tNbvKsdlJLLbw6fa26vMu5IxSSZm3lHlk7K+pbnt6n5WmxmPLYazp3bX8dVd+lXZmiRj+EUBPxkDNF1a550l2bQiNP0E+gU8PWvC8pLyo2hxTMNNGeVOFpZgdlKYlGaWxxipJJjSrNjC0LHitctLnWkk4rGzXEsKtQiituzFh1krSEeKrk/G3YPr/VUm1W6WGNmPYMAd7HgBUY2c1DqpGUnCs5B8h7DT6yC4lBPGOI8B2GTv8ALu0paNPC3FdHD/1c4g337+AFbyAfUt3RMmzOqiIskpCxtllPYrE8Vx3H6qcddnhuImAcbwGUPHn3cuRp93R5Pmpr2ivRDExGN4gheXdxPyVdkw5MXAdHLKHMAPUc+OvfovAeHyAtFHyo7s+cRkf1rfQtL3NNOkS+1/4r/QtKJJsCpNCP+o3wjMdUhWq+iBoqttttqLqKZ47ZwPHt0RWVSMuQO3vJrFSyuj3HhYMuttjdtopNqextoGzHZwKO4JSrZ/ZqKNwywqvLOBzxyrf/AOf6Meeu6L6SsfWVti6QNGHu9ovpKx9bTJ6DbtM3+SkLNpJS7pF1WWx065ntn6udEj3H3Q2N51UkBhjOCagVzr7xbi3Op6i07WltcSdTa2rxjr4lmADPKrEAMBkr2Up6WdvdLm026ih1rSppGWPdjiv7OR2xIpO4iSZPAfNUF1TbmyjlUx32nzBtL01CwubZgrraRK65D8GVgQR+EvHlTNprItlGrs9vt3SlqT5C+238qZHWbiO5t1W9mngnsI7pDKiQyASdZhXEbMAQY+Ybtq79HujIik890Z+PFcyzbW2HXaef4T07CaLbxSEXdtuxyA3GUb2zCMMjxT3iri0XpH0dFXOv6KOA4HU7EfTLUOqCOm7a/FLun+pZ3X+VY7Gk0lRlek7Rfyi0L0nYetrxJ0maJ+UGiek7D1tLM0e7hbLTSXXEMgdzwwXJHHsNb4buRRgNjyByKjtz0j6Mfd/RPSdh62kbdIej/D2i+krH1tIGT9MbZC5hdz/ey1W5liiApj7Ol/H/ANR+2tF2Jph+N/ez9JqKL0h6P8PaL6SsfW0vtOknRh7v6J6TsPW1yP6ZdIae51IOUG8gBSjS7Zo491xg75OMg9g7vir1dIcGo+OkzRfyg0T0pYetrzL0maLj+cGiek7D1tOOFgtx4hG3oFmzvMji4qEbb2skNz15t3uEEtvII0LgtuHOC6eMvEDlWKfNU280aT3e0U/5nY+trNeH4JJtL0+n7nk38L5xUUUVtLeRWc1iihCzmsUUUIRRRRQhFFFFCEUUUUIRRRRQhFFFFCF//9k="/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4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2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2339752" y="58272"/>
            <a:ext cx="5817840" cy="720080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Ambienti di condivisione</a:t>
            </a:r>
            <a:br>
              <a:rPr kumimoji="0" lang="it-IT" sz="32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</a:b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pic>
        <p:nvPicPr>
          <p:cNvPr id="26" name="Picture 11" descr="ANd9GcTyJcH6T4e7wIKxXx1REDcQ2ucPJh9pQIP1am5UItua6ftUZyhi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91880" y="5057800"/>
            <a:ext cx="2269817" cy="1800200"/>
          </a:xfrm>
          <a:prstGeom prst="rect">
            <a:avLst/>
          </a:prstGeom>
          <a:noFill/>
        </p:spPr>
      </p:pic>
      <p:pic>
        <p:nvPicPr>
          <p:cNvPr id="2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8" name="Rettangolo 2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" name="Picture 17" descr="ANd9GcSKhUpU_jqVJ6EuW_0M19nXvHKFwDNMREsSIrmzmG_NzMFdKshsx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773" y="3717032"/>
            <a:ext cx="1769339" cy="11259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1" name="Picture 2" descr="https://encrypted-tbn0.gstatic.com/images?q=tbn:ANd9GcRikyh2EwSjOoJIMKB9IvalpW_UTOQjaVf69J6JtXg4uMXDF-8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1556792"/>
            <a:ext cx="2293176" cy="1296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2" name="Rettangolo 31"/>
          <p:cNvSpPr/>
          <p:nvPr/>
        </p:nvSpPr>
        <p:spPr>
          <a:xfrm>
            <a:off x="251520" y="2444695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Registrazione  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SW sincronizzazione automatica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APP per dispositivi portatili</a:t>
            </a:r>
          </a:p>
          <a:p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Rettangolo 32"/>
          <p:cNvSpPr/>
          <p:nvPr/>
        </p:nvSpPr>
        <p:spPr>
          <a:xfrm>
            <a:off x="360040" y="3895888"/>
            <a:ext cx="3707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Google Documenti </a:t>
            </a:r>
            <a:b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           file office on-line</a:t>
            </a:r>
          </a:p>
          <a:p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5 Gb 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Sincronizzazione più lenta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Rettangolo 33"/>
          <p:cNvSpPr/>
          <p:nvPr/>
        </p:nvSpPr>
        <p:spPr>
          <a:xfrm>
            <a:off x="5904656" y="4654877"/>
            <a:ext cx="3239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2 – 18 Gb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Sincronizzazione più veloce  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5652120" y="2444695"/>
            <a:ext cx="3491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Registrazione  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SW sincronizzazione automatica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APP per dispositivi portatili</a:t>
            </a:r>
          </a:p>
          <a:p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" name="Immagine 16" descr="GW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179512" y="6654552"/>
            <a:ext cx="2664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 il team di Formazione GW: Cristina </a:t>
            </a:r>
            <a:r>
              <a:rPr lang="it-IT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Bralia</a:t>
            </a:r>
            <a:endParaRPr lang="it-IT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9" descr="https://encrypted-tbn2.gstatic.com/images?q=tbn:ANd9GcQS-rmfy3YB-FU-13GVqh4JAptpCQ_Vy4rSa8RH2h6oBXEj7pSssA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148064" y="1844824"/>
            <a:ext cx="2781300" cy="1647825"/>
          </a:xfrm>
          <a:prstGeom prst="rect">
            <a:avLst/>
          </a:prstGeom>
          <a:noFill/>
        </p:spPr>
      </p:pic>
      <p:pic>
        <p:nvPicPr>
          <p:cNvPr id="4101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3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8272"/>
            <a:ext cx="5817840" cy="720080"/>
          </a:xfrm>
        </p:spPr>
        <p:txBody>
          <a:bodyPr anchor="t">
            <a:noAutofit/>
          </a:bodyPr>
          <a:lstStyle/>
          <a:p>
            <a:pPr algn="l"/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Ambienti di </a:t>
            </a:r>
            <a:r>
              <a:rPr lang="it-IT" sz="3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condivisione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endParaRPr lang="it-IT" sz="32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266" name="Picture 2" descr="http://i.i.com.com/cnwk.1d/i/tim/2012/08/10/iStock_000019958746Small_620x3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676" y="3068960"/>
            <a:ext cx="5905500" cy="3333750"/>
          </a:xfrm>
          <a:prstGeom prst="rect">
            <a:avLst/>
          </a:prstGeom>
          <a:noFill/>
        </p:spPr>
      </p:pic>
      <p:pic>
        <p:nvPicPr>
          <p:cNvPr id="9" name="Immagine 8" descr="GW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2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8272"/>
            <a:ext cx="5817840" cy="720080"/>
          </a:xfrm>
        </p:spPr>
        <p:txBody>
          <a:bodyPr anchor="t">
            <a:noAutofit/>
          </a:bodyPr>
          <a:lstStyle/>
          <a:p>
            <a:pPr algn="l"/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Ambienti di </a:t>
            </a:r>
            <a:r>
              <a:rPr lang="it-IT" sz="3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condivisione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endParaRPr lang="it-IT" sz="32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105" name="Picture 9" descr="https://encrypted-tbn2.gstatic.com/images?q=tbn:ANd9GcQS-rmfy3YB-FU-13GVqh4JAptpCQ_Vy4rSa8RH2h6oBXEj7pSss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148064" y="1844824"/>
            <a:ext cx="2781300" cy="1647825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683568" y="234888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Cosa significa?</a:t>
            </a:r>
            <a:endParaRPr lang="it-IT" sz="28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95536" y="544522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Servizi offerti dal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Web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1691680" y="3212976"/>
            <a:ext cx="52565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C</a:t>
            </a:r>
            <a:r>
              <a:rPr lang="it-IT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loud</a:t>
            </a:r>
            <a:r>
              <a:rPr lang="it-IT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it-IT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computing</a:t>
            </a:r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 (</a:t>
            </a:r>
            <a:r>
              <a:rPr lang="it-IT" sz="2000" b="1" i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nuvola informatica</a:t>
            </a:r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 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60032" y="5013176"/>
            <a:ext cx="3528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memorizzare</a:t>
            </a:r>
            <a:endParaRPr lang="it-IT" sz="28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elaborare</a:t>
            </a:r>
            <a:endParaRPr lang="it-IT" sz="28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condividere</a:t>
            </a:r>
            <a:endParaRPr lang="it-IT" sz="28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20" name="Connettore 1 19"/>
          <p:cNvCxnSpPr/>
          <p:nvPr/>
        </p:nvCxnSpPr>
        <p:spPr>
          <a:xfrm>
            <a:off x="755576" y="2852936"/>
            <a:ext cx="259228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Freccia a destra 20"/>
          <p:cNvSpPr/>
          <p:nvPr/>
        </p:nvSpPr>
        <p:spPr>
          <a:xfrm>
            <a:off x="3995936" y="5589240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 descr="GW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2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8272"/>
            <a:ext cx="5817840" cy="720080"/>
          </a:xfrm>
        </p:spPr>
        <p:txBody>
          <a:bodyPr anchor="t">
            <a:noAutofit/>
          </a:bodyPr>
          <a:lstStyle/>
          <a:p>
            <a:pPr algn="l"/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Ambienti di </a:t>
            </a:r>
            <a:r>
              <a:rPr lang="it-IT" sz="3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condivisione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endParaRPr lang="it-IT" sz="32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1331640" y="3645024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Invio documenti a molte persone 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(studenti o colleghi)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</a:p>
          <a:p>
            <a:pPr>
              <a:buNone/>
            </a:pPr>
            <a:r>
              <a:rPr lang="it-IT" sz="24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restituzione, controllo delle revisioni, 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re-inoltro …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1331640" y="4542219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Appesantimento della posta elettronica, continuo controllo dei contatti …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331640" y="5445224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Disordine nei materiali (versioni pregresse, copie, salvataggi indesiderati) 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2771800" y="3356992"/>
            <a:ext cx="2808312" cy="31683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 flipV="1">
            <a:off x="2744180" y="3356992"/>
            <a:ext cx="2835932" cy="32403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Freccia circolare a destra 36"/>
          <p:cNvSpPr/>
          <p:nvPr/>
        </p:nvSpPr>
        <p:spPr>
          <a:xfrm>
            <a:off x="251520" y="2996952"/>
            <a:ext cx="648072" cy="12241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8" name="Rettangolo 37"/>
          <p:cNvSpPr/>
          <p:nvPr/>
        </p:nvSpPr>
        <p:spPr>
          <a:xfrm>
            <a:off x="827584" y="1628800"/>
            <a:ext cx="756084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it-IT" sz="2000" dirty="0" smtClean="0">
                <a:solidFill>
                  <a:srgbClr val="339933"/>
                </a:solidFill>
                <a:latin typeface="Century Gothic" pitchFamily="34" charset="0"/>
              </a:rPr>
              <a:t>… pensiamo ad un PEI che viene inviato al C. di C. … </a:t>
            </a:r>
            <a:endParaRPr lang="it-IT" sz="2000" dirty="0">
              <a:solidFill>
                <a:srgbClr val="339933"/>
              </a:solidFill>
              <a:latin typeface="Century Gothic" pitchFamily="34" charset="0"/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899592" y="2327975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000" dirty="0" smtClean="0">
                <a:solidFill>
                  <a:srgbClr val="339933"/>
                </a:solidFill>
                <a:latin typeface="Century Gothic" pitchFamily="34" charset="0"/>
              </a:rPr>
              <a:t>Ciascuno invia a tutti una correzione e qualcuno invia una seconda correzione dopo l’intervento di un collega … </a:t>
            </a:r>
            <a:endParaRPr lang="it-IT" sz="2000" dirty="0">
              <a:solidFill>
                <a:srgbClr val="339933"/>
              </a:solidFill>
              <a:latin typeface="Century Gothic" pitchFamily="34" charset="0"/>
            </a:endParaRPr>
          </a:p>
        </p:txBody>
      </p:sp>
      <p:pic>
        <p:nvPicPr>
          <p:cNvPr id="15" name="Immagine 14" descr="G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3" grpId="0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2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8272"/>
            <a:ext cx="5817840" cy="720080"/>
          </a:xfrm>
        </p:spPr>
        <p:txBody>
          <a:bodyPr anchor="t">
            <a:noAutofit/>
          </a:bodyPr>
          <a:lstStyle/>
          <a:p>
            <a:pPr algn="l"/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Ambienti di </a:t>
            </a:r>
            <a:r>
              <a:rPr lang="it-IT" sz="3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condivisione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endParaRPr lang="it-IT" sz="32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circolare a destra 16"/>
          <p:cNvSpPr/>
          <p:nvPr/>
        </p:nvSpPr>
        <p:spPr>
          <a:xfrm>
            <a:off x="251520" y="1988840"/>
            <a:ext cx="648072" cy="12241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259632" y="2132856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Il documento viene </a:t>
            </a:r>
            <a:r>
              <a:rPr lang="it-IT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condiviso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on line e gli altri possono, se </a:t>
            </a:r>
            <a:r>
              <a:rPr lang="it-IT" sz="2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autorizzati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, vedere e modificare il documento.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1259632" y="3318083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Nessun allegato in casella di posta elettronica. 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1259632" y="3759423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Si possono vedere l’ultima versione e rileggere le modifiche apportate dai singoli membri del gruppo di lavoro.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12" name="Immagine 11" descr="G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2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8272"/>
            <a:ext cx="5817840" cy="720080"/>
          </a:xfrm>
        </p:spPr>
        <p:txBody>
          <a:bodyPr anchor="t">
            <a:noAutofit/>
          </a:bodyPr>
          <a:lstStyle/>
          <a:p>
            <a:pPr algn="l"/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Ambienti di </a:t>
            </a:r>
            <a:r>
              <a:rPr lang="it-IT" sz="3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condivisione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endParaRPr lang="it-IT" sz="32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1259632" y="213285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Un </a:t>
            </a:r>
            <a:r>
              <a:rPr lang="it-IT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contenitore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on line … MOLTO </a:t>
            </a:r>
            <a:r>
              <a:rPr lang="it-IT" sz="24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PIU’!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1331640" y="3606115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UP LOAD 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– archiviazione 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187624" y="5301208"/>
            <a:ext cx="734481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it-IT" sz="2000" dirty="0">
                <a:solidFill>
                  <a:srgbClr val="00B050"/>
                </a:solidFill>
                <a:latin typeface="Century Gothic" pitchFamily="34" charset="0"/>
              </a:rPr>
              <a:t>a</a:t>
            </a:r>
            <a:r>
              <a:rPr lang="it-IT" sz="2000" dirty="0" smtClean="0">
                <a:solidFill>
                  <a:srgbClr val="00B050"/>
                </a:solidFill>
                <a:latin typeface="Century Gothic" pitchFamily="34" charset="0"/>
              </a:rPr>
              <a:t>rchiviando in cartelle abbiamo sempre tutto organizzato e a portata di click o di </a:t>
            </a:r>
            <a:r>
              <a:rPr lang="it-IT" sz="2000" dirty="0" err="1" smtClean="0">
                <a:solidFill>
                  <a:srgbClr val="00B050"/>
                </a:solidFill>
                <a:latin typeface="Century Gothic" pitchFamily="34" charset="0"/>
              </a:rPr>
              <a:t>touch</a:t>
            </a:r>
            <a:endParaRPr lang="it-IT" sz="2000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5868144" y="3030051"/>
            <a:ext cx="12961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da PC</a:t>
            </a:r>
          </a:p>
          <a:p>
            <a:pPr>
              <a:buNone/>
            </a:pPr>
            <a:r>
              <a:rPr lang="it-IT" sz="1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 </a:t>
            </a:r>
            <a:r>
              <a:rPr lang="it-IT" sz="16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iPad</a:t>
            </a:r>
            <a:endParaRPr lang="it-IT" sz="16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da </a:t>
            </a:r>
            <a:r>
              <a:rPr lang="it-IT" sz="16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IPhone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5580112" y="4110171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Qualsiasi tipo di file </a:t>
            </a:r>
          </a:p>
          <a:p>
            <a:pPr>
              <a:buNone/>
            </a:pP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(word, </a:t>
            </a:r>
            <a:r>
              <a:rPr lang="it-IT" sz="16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excel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, </a:t>
            </a:r>
            <a:r>
              <a:rPr lang="it-IT" sz="16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powerpoint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, video, foto, </a:t>
            </a:r>
            <a:r>
              <a:rPr lang="it-IT" sz="16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audio…</a:t>
            </a:r>
            <a:r>
              <a:rPr lang="it-IT" sz="16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8" name="Freccia circolare a destra 17"/>
          <p:cNvSpPr/>
          <p:nvPr/>
        </p:nvSpPr>
        <p:spPr>
          <a:xfrm>
            <a:off x="251520" y="2780928"/>
            <a:ext cx="648072" cy="12241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3" name="Immagine 12" descr="G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2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8272"/>
            <a:ext cx="5817840" cy="720080"/>
          </a:xfrm>
        </p:spPr>
        <p:txBody>
          <a:bodyPr anchor="t">
            <a:noAutofit/>
          </a:bodyPr>
          <a:lstStyle/>
          <a:p>
            <a:pPr algn="l"/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Ambienti di </a:t>
            </a:r>
            <a:r>
              <a:rPr lang="it-IT" sz="3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condivisione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endParaRPr lang="it-IT" sz="32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1259632" y="213285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Un </a:t>
            </a:r>
            <a:r>
              <a:rPr lang="it-IT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contenitore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on line … MOLTO </a:t>
            </a:r>
            <a:r>
              <a:rPr lang="it-IT" sz="24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PIU’!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1331640" y="3606115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SHARING 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– condivisione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187624" y="5301208"/>
            <a:ext cx="734481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it-IT" sz="2000" dirty="0" smtClean="0">
                <a:solidFill>
                  <a:srgbClr val="00B050"/>
                </a:solidFill>
                <a:latin typeface="Century Gothic" pitchFamily="34" charset="0"/>
              </a:rPr>
              <a:t>individualizzabile e modificabile</a:t>
            </a:r>
            <a:endParaRPr lang="it-IT" sz="2000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5436096" y="3030051"/>
            <a:ext cx="28803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nessuna</a:t>
            </a:r>
          </a:p>
          <a:p>
            <a:pPr>
              <a:buNone/>
            </a:pPr>
            <a:endParaRPr lang="it-IT" sz="20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 gruppi</a:t>
            </a:r>
          </a:p>
          <a:p>
            <a:pPr>
              <a:buNone/>
            </a:pPr>
            <a:endParaRPr lang="it-IT" sz="20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aperta</a:t>
            </a:r>
            <a:endParaRPr lang="it-IT" sz="20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6" name="Parentesi graffa aperta 15"/>
          <p:cNvSpPr/>
          <p:nvPr/>
        </p:nvSpPr>
        <p:spPr>
          <a:xfrm>
            <a:off x="4932040" y="3068960"/>
            <a:ext cx="504056" cy="15841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7380312" y="3820978"/>
            <a:ext cx="1972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</a:t>
            </a: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ola lettura</a:t>
            </a:r>
          </a:p>
          <a:p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m</a:t>
            </a: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odifica</a:t>
            </a:r>
            <a:endParaRPr lang="it-IT" sz="20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0" name="Parentesi graffa chiusa 19"/>
          <p:cNvSpPr/>
          <p:nvPr/>
        </p:nvSpPr>
        <p:spPr>
          <a:xfrm>
            <a:off x="7020272" y="3645024"/>
            <a:ext cx="288032" cy="10081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reccia circolare a destra 20"/>
          <p:cNvSpPr/>
          <p:nvPr/>
        </p:nvSpPr>
        <p:spPr>
          <a:xfrm>
            <a:off x="251520" y="2780928"/>
            <a:ext cx="648072" cy="12241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5" name="Immagine 14" descr="G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encrypted-tbn3.gstatic.com/images?q=tbn:ANd9GcSBea3OFjJGV4eDLadJLzWrGneCzOZqhNpxa8u-pXIA6s3JPTJb"/>
          <p:cNvPicPr>
            <a:picLocks noChangeAspect="1" noChangeArrowheads="1"/>
          </p:cNvPicPr>
          <p:nvPr/>
        </p:nvPicPr>
        <p:blipFill>
          <a:blip r:embed="rId2" cstate="print"/>
          <a:srcRect t="6573" b="9524"/>
          <a:stretch>
            <a:fillRect/>
          </a:stretch>
        </p:blipFill>
        <p:spPr bwMode="auto">
          <a:xfrm>
            <a:off x="7182200" y="58272"/>
            <a:ext cx="1888330" cy="12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8272"/>
            <a:ext cx="5817840" cy="720080"/>
          </a:xfrm>
        </p:spPr>
        <p:txBody>
          <a:bodyPr anchor="t">
            <a:noAutofit/>
          </a:bodyPr>
          <a:lstStyle/>
          <a:p>
            <a:pPr algn="l"/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Ambienti di </a:t>
            </a:r>
            <a:r>
              <a:rPr lang="it-IT" sz="3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condivisione</a:t>
            </a:r>
            <a: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it-IT" sz="32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endParaRPr lang="it-IT" sz="32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1" descr="ANd9GcTclUa1EFSU2Cj3bI8bQlYSWN7YI2jbOC9ijcafv7uvEYQS2fKJ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664" y="72584"/>
            <a:ext cx="2123728" cy="122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3355282" y="462936"/>
            <a:ext cx="287290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Web 2.0</a:t>
            </a:r>
            <a:endParaRPr lang="it-IT" sz="5400" b="1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8864" y="58272"/>
            <a:ext cx="9035992" cy="12687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1259632" y="213285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Un </a:t>
            </a:r>
            <a:r>
              <a:rPr lang="it-IT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contenitore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on line … MOLTO </a:t>
            </a:r>
            <a:r>
              <a:rPr lang="it-IT" sz="24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PIU’!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1331640" y="3606115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DOWN LOAD </a:t>
            </a:r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– aggiornamento AUTOMATICO sul tuo computer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187624" y="5301208"/>
            <a:ext cx="734481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it-IT" sz="2000" dirty="0">
                <a:solidFill>
                  <a:srgbClr val="00B050"/>
                </a:solidFill>
                <a:latin typeface="Century Gothic" pitchFamily="34" charset="0"/>
              </a:rPr>
              <a:t>t</a:t>
            </a:r>
            <a:r>
              <a:rPr lang="it-IT" sz="2000" dirty="0" smtClean="0">
                <a:solidFill>
                  <a:srgbClr val="00B050"/>
                </a:solidFill>
                <a:latin typeface="Century Gothic" pitchFamily="34" charset="0"/>
              </a:rPr>
              <a:t>utto con te anche off line</a:t>
            </a:r>
            <a:endParaRPr lang="it-IT" sz="2000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6660232" y="3645024"/>
            <a:ext cx="1972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(non obbligatorio)</a:t>
            </a:r>
            <a:endParaRPr lang="it-IT" sz="20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5" name="Freccia circolare a destra 14"/>
          <p:cNvSpPr/>
          <p:nvPr/>
        </p:nvSpPr>
        <p:spPr>
          <a:xfrm>
            <a:off x="251520" y="2780928"/>
            <a:ext cx="648072" cy="12241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2" name="Immagine 11" descr="G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8520" y="6453336"/>
            <a:ext cx="441518" cy="42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</TotalTime>
  <Words>532</Words>
  <Application>Microsoft Office PowerPoint</Application>
  <PresentationFormat>Presentazione su schermo (4:3)</PresentationFormat>
  <Paragraphs>109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Tema di Office</vt:lpstr>
      <vt:lpstr>Formazione</vt:lpstr>
      <vt:lpstr>Ambienti di condivisione </vt:lpstr>
      <vt:lpstr>Ambienti di condivisione </vt:lpstr>
      <vt:lpstr>Ambienti di condivisione </vt:lpstr>
      <vt:lpstr>Ambienti di condivisione </vt:lpstr>
      <vt:lpstr>Ambienti di condivisione </vt:lpstr>
      <vt:lpstr>Ambienti di condivisione </vt:lpstr>
      <vt:lpstr>Ambienti di condivisione </vt:lpstr>
      <vt:lpstr>Ambienti di condivisione 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Company>tosi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itc</dc:creator>
  <cp:lastModifiedBy>itc</cp:lastModifiedBy>
  <cp:revision>96</cp:revision>
  <dcterms:created xsi:type="dcterms:W3CDTF">2012-10-13T14:52:48Z</dcterms:created>
  <dcterms:modified xsi:type="dcterms:W3CDTF">2012-11-19T20:01:32Z</dcterms:modified>
</cp:coreProperties>
</file>